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234" r:id="rId1"/>
  </p:sldMasterIdLst>
  <p:sldIdLst>
    <p:sldId id="256" r:id="rId2"/>
    <p:sldId id="263" r:id="rId3"/>
    <p:sldId id="264" r:id="rId4"/>
    <p:sldId id="290" r:id="rId5"/>
    <p:sldId id="291" r:id="rId6"/>
    <p:sldId id="293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270" r:id="rId15"/>
    <p:sldId id="302" r:id="rId16"/>
    <p:sldId id="303" r:id="rId17"/>
    <p:sldId id="30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94" d="100"/>
          <a:sy n="94" d="100"/>
        </p:scale>
        <p:origin x="6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420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730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504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5478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070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737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74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981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77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82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998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72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73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395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532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378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3944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  <p:sldLayoutId id="2147484246" r:id="rId12"/>
    <p:sldLayoutId id="2147484247" r:id="rId13"/>
    <p:sldLayoutId id="2147484248" r:id="rId14"/>
    <p:sldLayoutId id="2147484249" r:id="rId15"/>
    <p:sldLayoutId id="2147484250" r:id="rId16"/>
    <p:sldLayoutId id="214748425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nature.com/news/crumb-of-mouse-brain-reconstructed-in-full-detail-1.18105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Introduzione alle Reti Neurali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Francesco Morandin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78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Addestramento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5148474" cy="4549763"/>
          </a:xfrm>
        </p:spPr>
        <p:txBody>
          <a:bodyPr>
            <a:normAutofit/>
          </a:bodyPr>
          <a:lstStyle/>
          <a:p>
            <a:r>
              <a:rPr lang="it-IT" dirty="0" smtClean="0"/>
              <a:t>La rete neurale fa qualcosa di utile solo se i parametri </a:t>
            </a:r>
            <a:r>
              <a:rPr lang="it-IT" b="1" i="1" dirty="0" smtClean="0">
                <a:solidFill>
                  <a:srgbClr val="92D050"/>
                </a:solidFill>
                <a:latin typeface="Constantia" panose="02030602050306030303" pitchFamily="18" charset="0"/>
              </a:rPr>
              <a:t>w</a:t>
            </a:r>
            <a:r>
              <a:rPr lang="it-IT" b="1" i="1" baseline="-25000" dirty="0" smtClean="0">
                <a:solidFill>
                  <a:srgbClr val="92D050"/>
                </a:solidFill>
                <a:latin typeface="Constantia" panose="02030602050306030303" pitchFamily="18" charset="0"/>
              </a:rPr>
              <a:t>i</a:t>
            </a:r>
            <a:r>
              <a:rPr lang="it-IT" dirty="0" smtClean="0"/>
              <a:t> e </a:t>
            </a:r>
            <a:r>
              <a:rPr lang="it-IT" b="1" i="1" dirty="0" smtClean="0">
                <a:solidFill>
                  <a:srgbClr val="92D050"/>
                </a:solidFill>
                <a:latin typeface="Constantia" panose="02030602050306030303" pitchFamily="18" charset="0"/>
              </a:rPr>
              <a:t>b </a:t>
            </a:r>
            <a:r>
              <a:rPr lang="it-IT" dirty="0" smtClean="0"/>
              <a:t>sono </a:t>
            </a:r>
            <a:r>
              <a:rPr lang="it-IT" dirty="0" smtClean="0"/>
              <a:t>settati bene</a:t>
            </a:r>
          </a:p>
          <a:p>
            <a:r>
              <a:rPr lang="it-IT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Addestrare</a:t>
            </a:r>
            <a:r>
              <a:rPr lang="it-IT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smtClean="0"/>
              <a:t>una rete significa proprio trovare </a:t>
            </a:r>
            <a:r>
              <a:rPr lang="it-IT" dirty="0" smtClean="0"/>
              <a:t>dei valori </a:t>
            </a:r>
            <a:r>
              <a:rPr lang="it-IT" dirty="0" smtClean="0"/>
              <a:t>buoni per </a:t>
            </a:r>
            <a:r>
              <a:rPr lang="it-IT" b="1" i="1" dirty="0">
                <a:solidFill>
                  <a:srgbClr val="92D050"/>
                </a:solidFill>
                <a:latin typeface="Constantia" panose="02030602050306030303" pitchFamily="18" charset="0"/>
              </a:rPr>
              <a:t>w</a:t>
            </a:r>
            <a:r>
              <a:rPr lang="it-IT" b="1" i="1" baseline="-25000" dirty="0">
                <a:solidFill>
                  <a:srgbClr val="92D050"/>
                </a:solidFill>
                <a:latin typeface="Constantia" panose="02030602050306030303" pitchFamily="18" charset="0"/>
              </a:rPr>
              <a:t>i</a:t>
            </a:r>
            <a:r>
              <a:rPr lang="it-IT" dirty="0"/>
              <a:t> e </a:t>
            </a:r>
            <a:r>
              <a:rPr lang="it-IT" b="1" i="1" dirty="0" smtClean="0">
                <a:solidFill>
                  <a:srgbClr val="92D050"/>
                </a:solidFill>
                <a:latin typeface="Constantia" panose="02030602050306030303" pitchFamily="18" charset="0"/>
              </a:rPr>
              <a:t>b</a:t>
            </a:r>
          </a:p>
          <a:p>
            <a:r>
              <a:rPr lang="it-IT" dirty="0" smtClean="0"/>
              <a:t>A </a:t>
            </a:r>
            <a:r>
              <a:rPr lang="it-IT" dirty="0" smtClean="0"/>
              <a:t>questo scopo, serve un campione di esempi: </a:t>
            </a:r>
            <a:r>
              <a:rPr lang="it-IT" i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impara per imitazione</a:t>
            </a:r>
          </a:p>
          <a:p>
            <a:r>
              <a:rPr lang="it-IT" dirty="0" smtClean="0"/>
              <a:t>Di ogni esempio bisogna conoscere gli input e l’output corretto</a:t>
            </a:r>
          </a:p>
          <a:p>
            <a:r>
              <a:rPr lang="it-IT" dirty="0" smtClean="0"/>
              <a:t>La rete può essere testata sul training set, misurando gli errori</a:t>
            </a:r>
          </a:p>
          <a:p>
            <a:r>
              <a:rPr lang="it-IT" dirty="0" smtClean="0"/>
              <a:t>Esistono metodi iterativi per correggere </a:t>
            </a:r>
            <a:r>
              <a:rPr lang="it-IT" b="1" i="1" dirty="0">
                <a:solidFill>
                  <a:srgbClr val="92D050"/>
                </a:solidFill>
                <a:latin typeface="Constantia" panose="02030602050306030303" pitchFamily="18" charset="0"/>
              </a:rPr>
              <a:t>w</a:t>
            </a:r>
            <a:r>
              <a:rPr lang="it-IT" b="1" i="1" baseline="-25000" dirty="0">
                <a:solidFill>
                  <a:srgbClr val="92D050"/>
                </a:solidFill>
                <a:latin typeface="Constantia" panose="02030602050306030303" pitchFamily="18" charset="0"/>
              </a:rPr>
              <a:t>i</a:t>
            </a:r>
            <a:r>
              <a:rPr lang="it-IT" dirty="0"/>
              <a:t> e </a:t>
            </a:r>
            <a:r>
              <a:rPr lang="it-IT" b="1" i="1" dirty="0" smtClean="0">
                <a:solidFill>
                  <a:srgbClr val="92D050"/>
                </a:solidFill>
                <a:latin typeface="Constantia" panose="02030602050306030303" pitchFamily="18" charset="0"/>
              </a:rPr>
              <a:t>b</a:t>
            </a:r>
            <a:r>
              <a:rPr lang="it-IT" dirty="0" smtClean="0"/>
              <a:t> </a:t>
            </a:r>
            <a:r>
              <a:rPr lang="it-IT" dirty="0" smtClean="0"/>
              <a:t>riducendo gli errori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61345" y="1444521"/>
            <a:ext cx="344384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Si parte da valori casuali!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53" y="3700800"/>
            <a:ext cx="5642408" cy="24074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778212" y="906126"/>
            <a:ext cx="5048250" cy="3367320"/>
            <a:chOff x="6778212" y="906126"/>
            <a:chExt cx="5048250" cy="33673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212" y="1444521"/>
              <a:ext cx="5048250" cy="282892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065633" y="906126"/>
              <a:ext cx="2322988" cy="461665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2400" dirty="0" smtClean="0">
                  <a:latin typeface="Berlin Sans FB Demi" panose="020E0802020502020306" pitchFamily="34" charset="0"/>
                </a:rPr>
                <a:t>training set</a:t>
              </a:r>
              <a:endParaRPr lang="en-US" sz="2400" dirty="0">
                <a:latin typeface="Berlin Sans FB Demi" panose="020E0802020502020306" pitchFamily="34" charset="0"/>
              </a:endParaRPr>
            </a:p>
          </p:txBody>
        </p:sp>
      </p:grpSp>
      <p:pic>
        <p:nvPicPr>
          <p:cNvPr id="10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53" y="1307179"/>
            <a:ext cx="5253142" cy="23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5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05482 -0.04121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-206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holehouse.org/mlclass/17_Large_Scale_Machine_Learning_files/Image%20%5b16%5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653" y="4258755"/>
            <a:ext cx="3003612" cy="239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Addestramento</a:t>
            </a:r>
            <a:br>
              <a:rPr lang="it-IT" dirty="0" smtClean="0"/>
            </a:br>
            <a:r>
              <a:rPr lang="it-IT" sz="2800" dirty="0" smtClean="0"/>
              <a:t>Parole chiave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2052918"/>
            <a:ext cx="6039169" cy="4549763"/>
          </a:xfrm>
        </p:spPr>
        <p:txBody>
          <a:bodyPr>
            <a:noAutofit/>
          </a:bodyPr>
          <a:lstStyle/>
          <a:p>
            <a:r>
              <a:rPr lang="it-IT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 function</a:t>
            </a:r>
            <a:r>
              <a:rPr lang="it-IT" sz="2400" dirty="0" smtClean="0"/>
              <a:t>: </a:t>
            </a:r>
            <a:r>
              <a:rPr lang="it-IT" sz="2400" dirty="0" smtClean="0"/>
              <a:t>misura </a:t>
            </a:r>
            <a:r>
              <a:rPr lang="it-IT" sz="2400" dirty="0" smtClean="0"/>
              <a:t>di quanto </a:t>
            </a:r>
            <a:r>
              <a:rPr lang="it-IT" sz="2400" dirty="0" smtClean="0"/>
              <a:t>la </a:t>
            </a:r>
            <a:r>
              <a:rPr lang="it-IT" sz="2400" dirty="0" smtClean="0"/>
              <a:t>rete </a:t>
            </a:r>
            <a:r>
              <a:rPr lang="it-IT" sz="2400" dirty="0"/>
              <a:t>sbaglia sul </a:t>
            </a:r>
            <a:r>
              <a:rPr lang="it-IT" sz="2400" dirty="0" smtClean="0"/>
              <a:t>training set</a:t>
            </a:r>
          </a:p>
          <a:p>
            <a:r>
              <a:rPr lang="it-IT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gradiente</a:t>
            </a:r>
            <a:r>
              <a:rPr lang="it-IT" sz="2400" dirty="0" smtClean="0"/>
              <a:t>: indica quanto cambiare ciascuno </a:t>
            </a:r>
            <a:r>
              <a:rPr lang="it-IT" sz="2400" dirty="0" smtClean="0"/>
              <a:t>dei pesi per diminuire </a:t>
            </a:r>
            <a:r>
              <a:rPr lang="it-IT" sz="2400" dirty="0" smtClean="0"/>
              <a:t>la loss</a:t>
            </a:r>
          </a:p>
          <a:p>
            <a:pPr marL="354013" indent="0">
              <a:buNone/>
            </a:pPr>
            <a:r>
              <a:rPr lang="it-IT" sz="2400" dirty="0" smtClean="0"/>
              <a:t>(è formato da tutte le </a:t>
            </a:r>
            <a:r>
              <a:rPr lang="it-IT" sz="2400" i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derivate</a:t>
            </a:r>
            <a:r>
              <a:rPr lang="it-IT" sz="2400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smtClean="0"/>
              <a:t>della loss rispetto ai pesi)</a:t>
            </a:r>
          </a:p>
          <a:p>
            <a:r>
              <a:rPr lang="it-IT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backpropagation</a:t>
            </a:r>
            <a:r>
              <a:rPr lang="it-IT" sz="2400" dirty="0" smtClean="0"/>
              <a:t>: </a:t>
            </a:r>
            <a:r>
              <a:rPr lang="it-IT" sz="2400" dirty="0" smtClean="0"/>
              <a:t>un </a:t>
            </a:r>
            <a:r>
              <a:rPr lang="it-IT" sz="2400" dirty="0" smtClean="0"/>
              <a:t>algoritmo efficiente per calcolare le derivate</a:t>
            </a:r>
          </a:p>
          <a:p>
            <a:r>
              <a:rPr lang="it-IT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stochastic gradient descent</a:t>
            </a:r>
            <a:r>
              <a:rPr lang="it-IT" sz="2400" dirty="0" smtClean="0"/>
              <a:t>: metodo iterativo per fare scendere la </a:t>
            </a:r>
            <a:r>
              <a:rPr lang="it-IT" sz="2400" dirty="0" smtClean="0"/>
              <a:t>loss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924589"/>
            <a:ext cx="3837681" cy="2903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544" y="1321394"/>
            <a:ext cx="2310525" cy="2306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237" y="4094764"/>
            <a:ext cx="4444256" cy="193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Addestramento</a:t>
            </a:r>
            <a:br>
              <a:rPr lang="it-IT" dirty="0" smtClean="0"/>
            </a:br>
            <a:r>
              <a:rPr lang="it-IT" sz="2800" dirty="0" smtClean="0"/>
              <a:t>Problemi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5428117" cy="4549763"/>
          </a:xfrm>
        </p:spPr>
        <p:txBody>
          <a:bodyPr>
            <a:normAutofit/>
          </a:bodyPr>
          <a:lstStyle/>
          <a:p>
            <a:r>
              <a:rPr lang="it-IT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Profondità</a:t>
            </a:r>
            <a:r>
              <a:rPr lang="it-IT" sz="2400" dirty="0" smtClean="0"/>
              <a:t>: dipendenze a valanga</a:t>
            </a:r>
            <a:endParaRPr lang="it-IT" sz="2400" dirty="0" smtClean="0"/>
          </a:p>
          <a:p>
            <a:r>
              <a:rPr lang="it-IT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Numero di pesi</a:t>
            </a:r>
            <a:r>
              <a:rPr lang="it-IT" sz="2400" dirty="0" smtClean="0"/>
              <a:t>: deep learning</a:t>
            </a:r>
            <a:endParaRPr lang="it-IT" sz="2400" dirty="0" smtClean="0"/>
          </a:p>
          <a:p>
            <a:r>
              <a:rPr lang="it-IT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Overfitting</a:t>
            </a:r>
            <a:r>
              <a:rPr lang="it-IT" sz="2400" dirty="0" smtClean="0"/>
              <a:t>: mandare a memoria senza capire</a:t>
            </a:r>
            <a:endParaRPr lang="it-IT" sz="2400" dirty="0" smtClean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714" y="1731264"/>
            <a:ext cx="4534607" cy="3251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850" y="3741660"/>
            <a:ext cx="4054672" cy="2697187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657714" y="1695037"/>
            <a:ext cx="4987054" cy="2688721"/>
            <a:chOff x="1196125" y="3211392"/>
            <a:chExt cx="5976776" cy="3222320"/>
          </a:xfrm>
        </p:grpSpPr>
        <p:sp>
          <p:nvSpPr>
            <p:cNvPr id="8" name="TextBox 7"/>
            <p:cNvSpPr txBox="1"/>
            <p:nvPr/>
          </p:nvSpPr>
          <p:spPr>
            <a:xfrm>
              <a:off x="3023019" y="3211392"/>
              <a:ext cx="2322988" cy="46166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2400" dirty="0" smtClean="0">
                  <a:latin typeface="Berlin Sans FB Demi" panose="020E0802020502020306" pitchFamily="34" charset="0"/>
                </a:rPr>
                <a:t>100 milioni</a:t>
              </a:r>
              <a:endParaRPr lang="en-US" sz="2400" dirty="0">
                <a:latin typeface="Berlin Sans FB Demi" panose="020E0802020502020306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125" y="3802205"/>
              <a:ext cx="5976776" cy="2631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79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142" y="3568843"/>
            <a:ext cx="6164283" cy="2390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874" y="2002547"/>
            <a:ext cx="2946551" cy="25020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850" y="3741660"/>
            <a:ext cx="4054672" cy="2697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203" y="3171673"/>
            <a:ext cx="5482704" cy="3276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Addestramento</a:t>
            </a:r>
            <a:br>
              <a:rPr lang="it-IT" dirty="0" smtClean="0"/>
            </a:br>
            <a:r>
              <a:rPr lang="en-US" sz="2800" dirty="0" smtClean="0"/>
              <a:t>Subtle </a:t>
            </a:r>
            <a:r>
              <a:rPr lang="en-US" sz="2800" dirty="0"/>
              <a:t>science and exact </a:t>
            </a:r>
            <a:r>
              <a:rPr lang="en-US" sz="2800" dirty="0" smtClean="0"/>
              <a:t>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7959407" cy="4549763"/>
          </a:xfrm>
        </p:spPr>
        <p:txBody>
          <a:bodyPr>
            <a:normAutofit/>
          </a:bodyPr>
          <a:lstStyle/>
          <a:p>
            <a:r>
              <a:rPr lang="it-IT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Validazione</a:t>
            </a:r>
            <a:r>
              <a:rPr lang="it-IT" sz="2400" dirty="0" smtClean="0"/>
              <a:t>: dati tenuti per verifica</a:t>
            </a:r>
            <a:endParaRPr lang="it-IT" sz="2400" dirty="0" smtClean="0"/>
          </a:p>
          <a:p>
            <a:r>
              <a:rPr lang="it-IT" sz="2400" dirty="0" smtClean="0"/>
              <a:t>Potenza di </a:t>
            </a:r>
            <a:r>
              <a:rPr lang="it-IT" sz="2400" dirty="0" smtClean="0"/>
              <a:t>calcolo: schede grafiche, forza bruta</a:t>
            </a:r>
            <a:endParaRPr lang="it-IT" sz="2400" dirty="0" smtClean="0"/>
          </a:p>
          <a:p>
            <a:r>
              <a:rPr lang="it-IT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Amplificazione dati</a:t>
            </a:r>
            <a:r>
              <a:rPr lang="it-IT" sz="2400" dirty="0" smtClean="0"/>
              <a:t>: generazione di nuovi distorti o con rumore</a:t>
            </a:r>
            <a:endParaRPr lang="it-IT" sz="2400" dirty="0" smtClean="0"/>
          </a:p>
          <a:p>
            <a:r>
              <a:rPr lang="it-IT" sz="2400" dirty="0" smtClean="0"/>
              <a:t>Regolazione </a:t>
            </a:r>
            <a:r>
              <a:rPr lang="it-IT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iperparametri</a:t>
            </a:r>
          </a:p>
          <a:p>
            <a:r>
              <a:rPr lang="it-IT" sz="2400" dirty="0" smtClean="0"/>
              <a:t>Scelta di loss e funzioni di attivazione</a:t>
            </a:r>
          </a:p>
          <a:p>
            <a:r>
              <a:rPr lang="it-IT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Struttura</a:t>
            </a:r>
            <a:r>
              <a:rPr lang="it-IT" sz="2400" dirty="0" smtClean="0"/>
              <a:t> della rete</a:t>
            </a: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959289" y="3791881"/>
            <a:ext cx="2749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layer convoluzionali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6425722" y="4706522"/>
            <a:ext cx="2749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layer max-pooling</a:t>
            </a:r>
            <a:endParaRPr lang="it-IT" dirty="0"/>
          </a:p>
        </p:txBody>
      </p:sp>
      <p:sp>
        <p:nvSpPr>
          <p:cNvPr id="11" name="TextBox 10"/>
          <p:cNvSpPr txBox="1"/>
          <p:nvPr/>
        </p:nvSpPr>
        <p:spPr>
          <a:xfrm>
            <a:off x="8506815" y="5175689"/>
            <a:ext cx="2749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batch normalization</a:t>
            </a:r>
            <a:endParaRPr lang="it-IT" dirty="0"/>
          </a:p>
        </p:txBody>
      </p:sp>
      <p:sp>
        <p:nvSpPr>
          <p:cNvPr id="12" name="TextBox 11"/>
          <p:cNvSpPr txBox="1"/>
          <p:nvPr/>
        </p:nvSpPr>
        <p:spPr>
          <a:xfrm>
            <a:off x="7333107" y="5651169"/>
            <a:ext cx="2749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layer residuali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8028172" y="4256033"/>
            <a:ext cx="2749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dropout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669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85" y="836993"/>
            <a:ext cx="4790668" cy="58539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39" y="2236206"/>
            <a:ext cx="11209281" cy="3554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634" y="1976892"/>
            <a:ext cx="5854909" cy="4185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52" y="1976892"/>
            <a:ext cx="5122594" cy="4185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Deep learning</a:t>
            </a:r>
            <a:br>
              <a:rPr lang="it-IT" dirty="0" smtClean="0"/>
            </a:br>
            <a:r>
              <a:rPr lang="it-IT" sz="2800" dirty="0" smtClean="0"/>
              <a:t>AlexNet (2012)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71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2039410"/>
            <a:ext cx="8157248" cy="4289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Deep learning</a:t>
            </a:r>
            <a:br>
              <a:rPr lang="it-IT" dirty="0" smtClean="0"/>
            </a:br>
            <a:r>
              <a:rPr lang="it-IT" sz="2800" dirty="0" smtClean="0"/>
              <a:t>That’s all folks!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85" y="836993"/>
            <a:ext cx="4790668" cy="58539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282" y="563173"/>
            <a:ext cx="3307010" cy="601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1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07683 -0.21203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290" y="1685118"/>
            <a:ext cx="8821345" cy="4957596"/>
          </a:xfrm>
          <a:prstGeom prst="rect">
            <a:avLst/>
          </a:prstGeom>
        </p:spPr>
      </p:pic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66" y="2047120"/>
            <a:ext cx="7090791" cy="416003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771" y="1624871"/>
            <a:ext cx="7983665" cy="4490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Deep learning</a:t>
            </a:r>
            <a:br>
              <a:rPr lang="it-IT" dirty="0" smtClean="0"/>
            </a:br>
            <a:r>
              <a:rPr lang="it-IT" sz="2800" dirty="0" smtClean="0"/>
              <a:t>Just kidding, there’s more!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27" y="1906328"/>
            <a:ext cx="8600335" cy="451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Vedere per credere</a:t>
            </a:r>
            <a:endParaRPr lang="it-IT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3250" y="2825243"/>
            <a:ext cx="5416508" cy="1305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537" y="452718"/>
            <a:ext cx="5205359" cy="605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Sistema nervoso umano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86 miliardi di neuroni</a:t>
            </a:r>
          </a:p>
          <a:p>
            <a:r>
              <a:rPr lang="it-IT" sz="2400" dirty="0" smtClean="0"/>
              <a:t>Da mille a centomila connessioni ciascuno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928" y="3271511"/>
            <a:ext cx="5014972" cy="266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8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Neurone biologico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5792788" cy="1858681"/>
          </a:xfrm>
        </p:spPr>
        <p:txBody>
          <a:bodyPr>
            <a:noAutofit/>
          </a:bodyPr>
          <a:lstStyle/>
          <a:p>
            <a:r>
              <a:rPr lang="it-IT" sz="2400" dirty="0" smtClean="0"/>
              <a:t>Soma, assone, dendriti, sinapsi</a:t>
            </a:r>
          </a:p>
          <a:p>
            <a:r>
              <a:rPr lang="it-IT" sz="2400" dirty="0" smtClean="0"/>
              <a:t>Potenziale di azione</a:t>
            </a:r>
          </a:p>
          <a:p>
            <a:r>
              <a:rPr lang="it-IT" sz="2400" dirty="0" smtClean="0"/>
              <a:t>Un neurone «spara» fino a 100 volte al secondo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210" y="2052918"/>
            <a:ext cx="4109793" cy="2474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567" y="4062672"/>
            <a:ext cx="4164279" cy="24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Neurone biologico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7" y="3191107"/>
            <a:ext cx="5380490" cy="343976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30" y="1326142"/>
            <a:ext cx="4825556" cy="3773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81766" y="2052918"/>
            <a:ext cx="5792788" cy="1858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it-IT" sz="2400" dirty="0" smtClean="0"/>
              <a:t>Il neurone «somma» i contributi dei suoi input e spara sopra una soglia</a:t>
            </a:r>
            <a:endParaRPr lang="en-US" sz="2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203749" y="5312663"/>
            <a:ext cx="4358118" cy="810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it-IT" sz="2400" dirty="0" smtClean="0"/>
              <a:t>Si può schematizzare così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798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Neurone artificiale</a:t>
            </a:r>
            <a:br>
              <a:rPr lang="it-IT" dirty="0" smtClean="0"/>
            </a:br>
            <a:r>
              <a:rPr lang="it-IT" sz="2800" dirty="0" smtClean="0"/>
              <a:t>Perceptron o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294" y="2052918"/>
            <a:ext cx="5708536" cy="4195481"/>
          </a:xfrm>
        </p:spPr>
        <p:txBody>
          <a:bodyPr>
            <a:noAutofit/>
          </a:bodyPr>
          <a:lstStyle/>
          <a:p>
            <a:r>
              <a:rPr lang="it-IT" sz="2400" dirty="0" smtClean="0"/>
              <a:t>Ha numerosi </a:t>
            </a:r>
            <a:r>
              <a:rPr lang="it-IT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input</a:t>
            </a:r>
            <a:r>
              <a:rPr lang="it-IT" sz="2400" dirty="0" smtClean="0"/>
              <a:t> e un solo </a:t>
            </a:r>
            <a:r>
              <a:rPr lang="it-IT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</a:t>
            </a:r>
          </a:p>
          <a:p>
            <a:r>
              <a:rPr lang="it-IT" sz="2400" dirty="0" smtClean="0"/>
              <a:t>Fa una cosa sola, sempre la stessa</a:t>
            </a:r>
            <a:endParaRPr lang="it-IT" sz="2400" dirty="0" smtClean="0"/>
          </a:p>
          <a:p>
            <a:r>
              <a:rPr lang="it-IT" sz="2400" dirty="0" smtClean="0"/>
              <a:t>Gli input </a:t>
            </a:r>
            <a:r>
              <a:rPr lang="it-IT" sz="2400" b="1" i="1" dirty="0" smtClean="0">
                <a:solidFill>
                  <a:srgbClr val="92D050"/>
                </a:solidFill>
                <a:latin typeface="Constantia" panose="02030602050306030303" pitchFamily="18" charset="0"/>
              </a:rPr>
              <a:t>x</a:t>
            </a:r>
            <a:r>
              <a:rPr lang="it-IT" sz="2400" b="1" i="1" baseline="-25000" dirty="0" smtClean="0">
                <a:solidFill>
                  <a:srgbClr val="92D050"/>
                </a:solidFill>
                <a:latin typeface="Constantia" panose="02030602050306030303" pitchFamily="18" charset="0"/>
              </a:rPr>
              <a:t>i  </a:t>
            </a:r>
            <a:r>
              <a:rPr lang="it-IT" sz="2400" dirty="0" smtClean="0"/>
              <a:t>vengono sommati...</a:t>
            </a:r>
          </a:p>
          <a:p>
            <a:pPr marL="357188" indent="0">
              <a:buNone/>
            </a:pPr>
            <a:r>
              <a:rPr lang="it-IT" sz="2400" dirty="0" smtClean="0"/>
              <a:t>...dopo essere stati modulati di </a:t>
            </a:r>
            <a:r>
              <a:rPr lang="it-IT" sz="2400" b="1" i="1" dirty="0">
                <a:solidFill>
                  <a:srgbClr val="92D050"/>
                </a:solidFill>
                <a:latin typeface="Constantia" panose="02030602050306030303" pitchFamily="18" charset="0"/>
              </a:rPr>
              <a:t>w</a:t>
            </a:r>
            <a:r>
              <a:rPr lang="it-IT" sz="2400" b="1" i="1" baseline="-25000" dirty="0">
                <a:solidFill>
                  <a:srgbClr val="92D050"/>
                </a:solidFill>
                <a:latin typeface="Constantia" panose="02030602050306030303" pitchFamily="18" charset="0"/>
              </a:rPr>
              <a:t>i</a:t>
            </a:r>
            <a:endParaRPr lang="it-IT" sz="2400" dirty="0" smtClean="0"/>
          </a:p>
          <a:p>
            <a:r>
              <a:rPr lang="it-IT" sz="2400" dirty="0" smtClean="0"/>
              <a:t>Poi sono traslati di </a:t>
            </a:r>
            <a:r>
              <a:rPr lang="it-IT" sz="2400" b="1" i="1" dirty="0" smtClean="0">
                <a:solidFill>
                  <a:srgbClr val="92D050"/>
                </a:solidFill>
                <a:latin typeface="Constantia" panose="02030602050306030303" pitchFamily="18" charset="0"/>
              </a:rPr>
              <a:t>b</a:t>
            </a:r>
            <a:r>
              <a:rPr lang="it-IT" sz="2400" dirty="0" smtClean="0"/>
              <a:t>...</a:t>
            </a:r>
          </a:p>
          <a:p>
            <a:pPr marL="266700" indent="0">
              <a:buNone/>
            </a:pPr>
            <a:r>
              <a:rPr lang="it-IT" sz="2400" dirty="0" smtClean="0"/>
              <a:t>...e passati attraverso una funzione </a:t>
            </a:r>
            <a:r>
              <a:rPr lang="it-IT" sz="2400" b="1" i="1" dirty="0">
                <a:solidFill>
                  <a:srgbClr val="92D050"/>
                </a:solidFill>
                <a:latin typeface="Constantia" panose="02030602050306030303" pitchFamily="18" charset="0"/>
              </a:rPr>
              <a:t>f</a:t>
            </a:r>
          </a:p>
          <a:p>
            <a:r>
              <a:rPr lang="it-IT" sz="2400" dirty="0" smtClean="0"/>
              <a:t>Ogni neurone </a:t>
            </a:r>
            <a:r>
              <a:rPr lang="it-IT" sz="2400" dirty="0" smtClean="0"/>
              <a:t>hai i </a:t>
            </a:r>
            <a:r>
              <a:rPr lang="it-IT" sz="2400" dirty="0" smtClean="0"/>
              <a:t>propri </a:t>
            </a:r>
            <a:r>
              <a:rPr lang="it-IT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pesi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smtClean="0">
                <a:solidFill>
                  <a:srgbClr val="92D050"/>
                </a:solidFill>
                <a:latin typeface="Constantia" panose="02030602050306030303" pitchFamily="18" charset="0"/>
              </a:rPr>
              <a:t>w</a:t>
            </a:r>
            <a:r>
              <a:rPr lang="it-IT" sz="2400" b="1" i="1" baseline="-25000" dirty="0" smtClean="0">
                <a:solidFill>
                  <a:srgbClr val="92D050"/>
                </a:solidFill>
                <a:latin typeface="Constantia" panose="02030602050306030303" pitchFamily="18" charset="0"/>
              </a:rPr>
              <a:t>i</a:t>
            </a:r>
            <a:r>
              <a:rPr lang="it-IT" sz="2400" dirty="0" smtClean="0"/>
              <a:t>, </a:t>
            </a:r>
            <a:r>
              <a:rPr lang="it-IT" sz="2400" b="1" i="1" dirty="0">
                <a:solidFill>
                  <a:srgbClr val="92D050"/>
                </a:solidFill>
                <a:latin typeface="Constantia" panose="02030602050306030303" pitchFamily="18" charset="0"/>
              </a:rPr>
              <a:t>b</a:t>
            </a:r>
          </a:p>
          <a:p>
            <a:r>
              <a:rPr lang="it-IT" sz="2400" dirty="0" smtClean="0"/>
              <a:t>Quello che fa dipende </a:t>
            </a:r>
            <a:r>
              <a:rPr lang="it-IT" sz="2400" dirty="0" smtClean="0"/>
              <a:t>da essi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828" y="3618224"/>
            <a:ext cx="5444311" cy="3106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30" y="1326142"/>
            <a:ext cx="4825556" cy="3773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351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00326 -0.1483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7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Neurone artificiale</a:t>
            </a:r>
            <a:br>
              <a:rPr lang="it-IT" dirty="0" smtClean="0"/>
            </a:br>
            <a:r>
              <a:rPr lang="it-IT" sz="2800" dirty="0" smtClean="0"/>
              <a:t>Come funzionano i pesi?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2052918"/>
            <a:ext cx="5065927" cy="4195481"/>
          </a:xfrm>
        </p:spPr>
        <p:txBody>
          <a:bodyPr>
            <a:noAutofit/>
          </a:bodyPr>
          <a:lstStyle/>
          <a:p>
            <a:r>
              <a:rPr lang="it-IT" sz="2400" dirty="0" smtClean="0"/>
              <a:t>Esempio</a:t>
            </a:r>
            <a:r>
              <a:rPr lang="it-IT" sz="2400" dirty="0"/>
              <a:t>: MNIST, immagini di cifre </a:t>
            </a:r>
            <a:r>
              <a:rPr lang="it-IT" sz="2400" dirty="0" smtClean="0"/>
              <a:t>28×28</a:t>
            </a:r>
          </a:p>
          <a:p>
            <a:r>
              <a:rPr lang="it-IT" sz="2400" dirty="0" smtClean="0"/>
              <a:t>Vogliamo riconoscere una cifra</a:t>
            </a:r>
          </a:p>
          <a:p>
            <a:r>
              <a:rPr lang="it-IT" sz="2400" dirty="0" smtClean="0"/>
              <a:t>Un </a:t>
            </a:r>
            <a:r>
              <a:rPr lang="it-IT" sz="2400" dirty="0" smtClean="0"/>
              <a:t>solo neurone: </a:t>
            </a:r>
            <a:r>
              <a:rPr lang="it-IT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input = pixel</a:t>
            </a:r>
          </a:p>
          <a:p>
            <a:r>
              <a:rPr lang="it-IT" sz="2400" b="1" i="1" dirty="0" smtClean="0">
                <a:solidFill>
                  <a:srgbClr val="92D050"/>
                </a:solidFill>
                <a:latin typeface="Constantia" panose="02030602050306030303" pitchFamily="18" charset="0"/>
              </a:rPr>
              <a:t>w</a:t>
            </a:r>
            <a:r>
              <a:rPr lang="it-IT" sz="2400" b="1" i="1" baseline="-25000" dirty="0" smtClean="0">
                <a:solidFill>
                  <a:srgbClr val="92D050"/>
                </a:solidFill>
                <a:latin typeface="Constantia" panose="02030602050306030303" pitchFamily="18" charset="0"/>
              </a:rPr>
              <a:t>i</a:t>
            </a:r>
            <a:r>
              <a:rPr lang="it-IT" sz="2400" dirty="0" smtClean="0"/>
              <a:t>: uno </a:t>
            </a:r>
            <a:r>
              <a:rPr lang="it-IT" sz="2400" dirty="0" smtClean="0"/>
              <a:t>per </a:t>
            </a:r>
            <a:r>
              <a:rPr lang="it-IT" sz="2400" dirty="0" smtClean="0"/>
              <a:t>input/pixel</a:t>
            </a:r>
            <a:endParaRPr lang="it-IT" sz="2400" dirty="0" smtClean="0"/>
          </a:p>
          <a:p>
            <a:r>
              <a:rPr lang="it-IT" sz="2400" dirty="0" smtClean="0"/>
              <a:t>Alcuni </a:t>
            </a:r>
            <a:r>
              <a:rPr lang="it-IT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positivi</a:t>
            </a:r>
            <a:r>
              <a:rPr lang="it-IT" sz="2400" dirty="0" smtClean="0"/>
              <a:t>, per attivarsi con la cifra cercata</a:t>
            </a:r>
          </a:p>
          <a:p>
            <a:r>
              <a:rPr lang="it-IT" sz="2400" dirty="0" smtClean="0"/>
              <a:t>Alcuni </a:t>
            </a:r>
            <a:r>
              <a:rPr lang="it-IT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negativi</a:t>
            </a:r>
            <a:r>
              <a:rPr lang="it-IT" sz="2400" dirty="0" smtClean="0"/>
              <a:t>, per escludere altre cifre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828" y="3618224"/>
            <a:ext cx="5444311" cy="3106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810" y="1665276"/>
            <a:ext cx="2578514" cy="260764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797973" y="1414623"/>
            <a:ext cx="5709921" cy="2858302"/>
            <a:chOff x="5573388" y="597931"/>
            <a:chExt cx="5656799" cy="28305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3388" y="598138"/>
              <a:ext cx="1746880" cy="283009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56221" y="597931"/>
              <a:ext cx="3973966" cy="283051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6192" y="4523352"/>
            <a:ext cx="5890793" cy="22011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1772" y="1227735"/>
            <a:ext cx="2277502" cy="227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5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05808 0.0606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303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Neurone artificiale</a:t>
            </a:r>
            <a:br>
              <a:rPr lang="it-IT" dirty="0" smtClean="0"/>
            </a:br>
            <a:r>
              <a:rPr lang="it-IT" sz="2800" dirty="0" smtClean="0"/>
              <a:t>Ma funziona davvero?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2052918"/>
            <a:ext cx="4591372" cy="4361429"/>
          </a:xfrm>
        </p:spPr>
        <p:txBody>
          <a:bodyPr>
            <a:normAutofit/>
          </a:bodyPr>
          <a:lstStyle/>
          <a:p>
            <a:r>
              <a:rPr lang="it-IT" sz="2400" dirty="0" smtClean="0"/>
              <a:t>Come si trovano questi pesi?</a:t>
            </a:r>
          </a:p>
          <a:p>
            <a:r>
              <a:rPr lang="it-IT" sz="2400" dirty="0" smtClean="0"/>
              <a:t>Servono </a:t>
            </a:r>
            <a:r>
              <a:rPr lang="it-IT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esempi</a:t>
            </a:r>
            <a:r>
              <a:rPr lang="it-IT" sz="2400" dirty="0" smtClean="0"/>
              <a:t>: </a:t>
            </a:r>
            <a:endParaRPr lang="it-IT" sz="2400" dirty="0" smtClean="0"/>
          </a:p>
          <a:p>
            <a:pPr marL="358775" indent="0" algn="ctr">
              <a:buNone/>
            </a:pPr>
            <a:r>
              <a:rPr lang="it-IT" sz="2400" i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</a:t>
            </a:r>
            <a:r>
              <a:rPr lang="it-IT" sz="2400" i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impara per imitazione</a:t>
            </a:r>
          </a:p>
          <a:p>
            <a:r>
              <a:rPr lang="it-IT" sz="2400" dirty="0" smtClean="0"/>
              <a:t>Poi si verifica su esempi nuovi</a:t>
            </a:r>
          </a:p>
          <a:p>
            <a:r>
              <a:rPr lang="it-IT" sz="2400" dirty="0" smtClean="0"/>
              <a:t>Il sistema generalizza bene?</a:t>
            </a:r>
          </a:p>
          <a:p>
            <a:r>
              <a:rPr lang="it-IT" sz="2400" dirty="0" smtClean="0"/>
              <a:t>Neuroni singoli</a:t>
            </a:r>
            <a:r>
              <a:rPr lang="it-IT" sz="2400" dirty="0" smtClean="0"/>
              <a:t>...</a:t>
            </a:r>
            <a:endParaRPr lang="it-IT" sz="2400" dirty="0" smtClean="0"/>
          </a:p>
          <a:p>
            <a:r>
              <a:rPr lang="it-IT" sz="2400" dirty="0" smtClean="0"/>
              <a:t>Reti di neuroni...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04661" y="4951310"/>
            <a:ext cx="1269149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it-IT" sz="3200" dirty="0" smtClean="0">
                <a:latin typeface="Berlin Sans FB" panose="020E0602020502020306" pitchFamily="34" charset="0"/>
              </a:rPr>
              <a:t>12.0%</a:t>
            </a:r>
            <a:endParaRPr lang="en-US" sz="3200" dirty="0">
              <a:latin typeface="Berlin Sans FB" panose="020E0602020502020306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7017" y="5536085"/>
            <a:ext cx="1269149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it-IT" sz="3200" dirty="0" smtClean="0">
                <a:latin typeface="Berlin Sans FB" panose="020E0602020502020306" pitchFamily="34" charset="0"/>
              </a:rPr>
              <a:t>0.21%</a:t>
            </a:r>
            <a:endParaRPr lang="en-US" sz="3200" dirty="0">
              <a:latin typeface="Berlin Sans FB" panose="020E0602020502020306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67839" y="5536085"/>
            <a:ext cx="126914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it-IT" sz="3200" dirty="0" smtClean="0">
                <a:latin typeface="Berlin Sans FB" panose="020E0602020502020306" pitchFamily="34" charset="0"/>
              </a:rPr>
              <a:t>1.53%</a:t>
            </a:r>
            <a:endParaRPr lang="en-US" sz="3200" dirty="0">
              <a:latin typeface="Berlin Sans FB" panose="020E0602020502020306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772" y="1227735"/>
            <a:ext cx="2277502" cy="2277502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3" y="1674900"/>
            <a:ext cx="6502960" cy="2863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998" y="1227735"/>
            <a:ext cx="6590476" cy="3533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2449" y="4474902"/>
            <a:ext cx="83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NO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95934" y="4964856"/>
            <a:ext cx="85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SÌ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60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21276 0.014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13" grpId="0" animBg="1"/>
      <p:bldP spid="14" grpId="0" animBg="1"/>
      <p:bldP spid="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914547" y="565023"/>
            <a:ext cx="6733790" cy="4160579"/>
            <a:chOff x="4914547" y="565023"/>
            <a:chExt cx="6733790" cy="416057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14547" y="1115434"/>
              <a:ext cx="6733790" cy="361016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119948" y="565023"/>
              <a:ext cx="2322988" cy="461665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2400" dirty="0" smtClean="0">
                  <a:latin typeface="Berlin Sans FB Demi" panose="020E0802020502020306" pitchFamily="34" charset="0"/>
                </a:rPr>
                <a:t>1 layer</a:t>
              </a:r>
              <a:endParaRPr lang="en-US" sz="2400" dirty="0">
                <a:latin typeface="Berlin Sans FB Demi" panose="020E0802020502020306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547" y="2913178"/>
            <a:ext cx="6733790" cy="3678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420" y="3898093"/>
            <a:ext cx="5506570" cy="2747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Multilayer perceptron</a:t>
            </a:r>
            <a:br>
              <a:rPr lang="it-IT" dirty="0" smtClean="0"/>
            </a:br>
            <a:r>
              <a:rPr lang="it-IT" sz="2800" dirty="0" smtClean="0"/>
              <a:t>Layer nascosti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32" y="1853248"/>
            <a:ext cx="4358997" cy="2044845"/>
          </a:xfrm>
        </p:spPr>
        <p:txBody>
          <a:bodyPr/>
          <a:lstStyle/>
          <a:p>
            <a:r>
              <a:rPr lang="it-IT" dirty="0" smtClean="0"/>
              <a:t>Struttura a strati (</a:t>
            </a:r>
            <a:r>
              <a:rPr lang="it-IT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layer</a:t>
            </a:r>
            <a:r>
              <a:rPr lang="it-IT" dirty="0" smtClean="0"/>
              <a:t>)</a:t>
            </a:r>
          </a:p>
          <a:p>
            <a:r>
              <a:rPr lang="it-IT" dirty="0" smtClean="0"/>
              <a:t>Layer di input, output e hidden</a:t>
            </a:r>
          </a:p>
          <a:p>
            <a:r>
              <a:rPr lang="it-IT" dirty="0" smtClean="0"/>
              <a:t>Maggiore complessità, performace, capacità</a:t>
            </a:r>
          </a:p>
          <a:p>
            <a:r>
              <a:rPr lang="it-IT" dirty="0" smtClean="0"/>
              <a:t>Più pesi, e </a:t>
            </a:r>
            <a:r>
              <a:rPr lang="it-IT" i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difficili</a:t>
            </a:r>
            <a:r>
              <a:rPr lang="it-IT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smtClean="0"/>
              <a:t>da interpretare</a:t>
            </a:r>
          </a:p>
          <a:p>
            <a:endParaRPr lang="it-IT" dirty="0" smtClean="0"/>
          </a:p>
        </p:txBody>
      </p:sp>
      <p:pic>
        <p:nvPicPr>
          <p:cNvPr id="12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65" y="1165781"/>
            <a:ext cx="3184067" cy="140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7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0.09518 -0.1393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547" y="2913178"/>
            <a:ext cx="6733790" cy="3678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Multilayer perceptron</a:t>
            </a:r>
            <a:br>
              <a:rPr lang="it-IT" dirty="0" smtClean="0"/>
            </a:br>
            <a:r>
              <a:rPr lang="it-IT" sz="2800" dirty="0" smtClean="0"/>
              <a:t>Funzione di attivazione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2052918"/>
            <a:ext cx="4806422" cy="2396615"/>
          </a:xfrm>
        </p:spPr>
        <p:txBody>
          <a:bodyPr>
            <a:noAutofit/>
          </a:bodyPr>
          <a:lstStyle/>
          <a:p>
            <a:r>
              <a:rPr lang="it-IT" sz="2400" dirty="0" smtClean="0"/>
              <a:t>Nelle reti </a:t>
            </a:r>
            <a:r>
              <a:rPr lang="it-IT" sz="2400" dirty="0" smtClean="0"/>
              <a:t>multilayer </a:t>
            </a:r>
            <a:r>
              <a:rPr lang="it-IT" sz="2400" dirty="0"/>
              <a:t>la </a:t>
            </a:r>
            <a:r>
              <a:rPr lang="it-IT" sz="2400" dirty="0" smtClean="0"/>
              <a:t>funzione di attivazione </a:t>
            </a:r>
            <a:r>
              <a:rPr lang="it-IT" sz="2400" b="1" i="1" dirty="0" smtClean="0">
                <a:solidFill>
                  <a:srgbClr val="92D050"/>
                </a:solidFill>
                <a:latin typeface="Constantia" panose="02030602050306030303" pitchFamily="18" charset="0"/>
              </a:rPr>
              <a:t>f  </a:t>
            </a:r>
            <a:r>
              <a:rPr lang="it-IT" sz="2400" dirty="0" smtClean="0"/>
              <a:t>è </a:t>
            </a:r>
            <a:r>
              <a:rPr lang="it-IT" sz="2400" dirty="0" smtClean="0"/>
              <a:t>cruciale</a:t>
            </a:r>
            <a:endParaRPr lang="it-IT" sz="2400" dirty="0" smtClean="0"/>
          </a:p>
          <a:p>
            <a:r>
              <a:rPr lang="it-IT" sz="2400" dirty="0" smtClean="0"/>
              <a:t>Senza, la </a:t>
            </a:r>
            <a:r>
              <a:rPr lang="it-IT" sz="2400" dirty="0" smtClean="0"/>
              <a:t>rete è </a:t>
            </a:r>
            <a:r>
              <a:rPr lang="it-IT" sz="2400" dirty="0" smtClean="0"/>
              <a:t>equivalente</a:t>
            </a:r>
          </a:p>
          <a:p>
            <a:pPr marL="358775" indent="0">
              <a:spcBef>
                <a:spcPts val="0"/>
              </a:spcBef>
              <a:buNone/>
            </a:pPr>
            <a:r>
              <a:rPr lang="it-IT" sz="2400" dirty="0" smtClean="0"/>
              <a:t>a </a:t>
            </a:r>
            <a:r>
              <a:rPr lang="it-IT" sz="2400" dirty="0" smtClean="0"/>
              <a:t>una con </a:t>
            </a:r>
            <a:r>
              <a:rPr lang="it-IT" sz="2400" i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it-IT" sz="2400" i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layer </a:t>
            </a:r>
            <a:r>
              <a:rPr lang="it-IT" sz="2400" dirty="0"/>
              <a:t>solo</a:t>
            </a:r>
          </a:p>
          <a:p>
            <a:r>
              <a:rPr lang="it-IT" sz="2400" dirty="0" smtClean="0"/>
              <a:t>Ce ne sono vari tipi</a:t>
            </a:r>
            <a:endParaRPr lang="it-IT" sz="2400" dirty="0" smtClean="0"/>
          </a:p>
          <a:p>
            <a:endParaRPr lang="it-IT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92" y="1190676"/>
            <a:ext cx="5908545" cy="3622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77" y="4449534"/>
            <a:ext cx="2192367" cy="17988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814" y="4449533"/>
            <a:ext cx="2187256" cy="17988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042" y="4039149"/>
            <a:ext cx="3412731" cy="261963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6176070" y="5018039"/>
            <a:ext cx="990972" cy="661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0367" y="2933712"/>
            <a:ext cx="3663979" cy="36696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35" y="457360"/>
            <a:ext cx="3763014" cy="214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2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1897</TotalTime>
  <Words>484</Words>
  <Application>Microsoft Office PowerPoint</Application>
  <PresentationFormat>Widescreen</PresentationFormat>
  <Paragraphs>88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Berlin Sans FB</vt:lpstr>
      <vt:lpstr>Berlin Sans FB Demi</vt:lpstr>
      <vt:lpstr>Constantia</vt:lpstr>
      <vt:lpstr>Georgia</vt:lpstr>
      <vt:lpstr>Wingdings 3</vt:lpstr>
      <vt:lpstr>Ion</vt:lpstr>
      <vt:lpstr>Introduzione alle Reti Neurali</vt:lpstr>
      <vt:lpstr>Sistema nervoso umano</vt:lpstr>
      <vt:lpstr>Neurone biologico</vt:lpstr>
      <vt:lpstr>Neurone biologico</vt:lpstr>
      <vt:lpstr>Neurone artificiale Perceptron o unit</vt:lpstr>
      <vt:lpstr>Neurone artificiale Come funzionano i pesi?</vt:lpstr>
      <vt:lpstr>Neurone artificiale Ma funziona davvero?</vt:lpstr>
      <vt:lpstr>Multilayer perceptron Layer nascosti</vt:lpstr>
      <vt:lpstr>Multilayer perceptron Funzione di attivazione</vt:lpstr>
      <vt:lpstr>Addestramento</vt:lpstr>
      <vt:lpstr>Addestramento Parole chiave</vt:lpstr>
      <vt:lpstr>Addestramento Problemi</vt:lpstr>
      <vt:lpstr>Addestramento Subtle science and exact art</vt:lpstr>
      <vt:lpstr>Deep learning AlexNet (2012)</vt:lpstr>
      <vt:lpstr>Deep learning That’s all folks!</vt:lpstr>
      <vt:lpstr>Deep learning Just kidding, there’s more!</vt:lpstr>
      <vt:lpstr>Vedere per credere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Intelligenza Artificiale</dc:title>
  <dc:creator>Vandertic</dc:creator>
  <cp:lastModifiedBy>Morandin</cp:lastModifiedBy>
  <cp:revision>124</cp:revision>
  <dcterms:created xsi:type="dcterms:W3CDTF">2017-05-10T12:12:30Z</dcterms:created>
  <dcterms:modified xsi:type="dcterms:W3CDTF">2019-05-22T22:17:04Z</dcterms:modified>
</cp:coreProperties>
</file>